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9" r:id="rId5"/>
    <p:sldId id="259" r:id="rId6"/>
    <p:sldId id="260" r:id="rId7"/>
    <p:sldId id="261" r:id="rId8"/>
    <p:sldId id="262" r:id="rId9"/>
    <p:sldId id="264" r:id="rId10"/>
    <p:sldId id="265" r:id="rId11"/>
    <p:sldId id="263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2337"/>
    <a:srgbClr val="6699FF"/>
    <a:srgbClr val="FFFF00"/>
    <a:srgbClr val="FFFFFF"/>
    <a:srgbClr val="9954CC"/>
    <a:srgbClr val="4FE79F"/>
    <a:srgbClr val="F47D3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48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6"/>
          <p:cNvSpPr/>
          <p:nvPr/>
        </p:nvSpPr>
        <p:spPr>
          <a:xfrm rot="16200000">
            <a:off x="7553325" y="5254626"/>
            <a:ext cx="1893887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1863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pPr>
              <a:defRPr/>
            </a:pPr>
            <a:fld id="{0F84E108-4626-4910-AC08-B8C9AD1B1774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6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49913"/>
            <a:ext cx="5791200" cy="365125"/>
          </a:xfrm>
        </p:spPr>
        <p:txBody>
          <a:bodyPr tIns="0" bIns="0"/>
          <a:lstStyle>
            <a:lvl1pPr algn="r">
              <a:defRPr sz="11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1525" y="5753100"/>
            <a:ext cx="503238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AD33CC5-46F4-411D-984C-D34B03B569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61A6CE-5926-4E21-8AB4-AB41EB35C1BA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685877-E627-4070-9CE4-2075475169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32EAFA-9589-4C87-B6D5-E5C050434DC0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11A6C4-0446-443F-B040-000D288183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075" y="6480175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DBF4B0-668D-47F4-ACDE-0F5B9115E6DE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59263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FF6D81-E315-424C-AB17-B29DB75AB0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8"/>
          <p:cNvSpPr/>
          <p:nvPr/>
        </p:nvSpPr>
        <p:spPr>
          <a:xfrm flipV="1">
            <a:off x="6350" y="6350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5" name="Равнобедренный треугольник 7"/>
          <p:cNvSpPr/>
          <p:nvPr/>
        </p:nvSpPr>
        <p:spPr>
          <a:xfrm rot="5400000" flipV="1">
            <a:off x="7553325" y="309563"/>
            <a:ext cx="1893888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cxnSp>
        <p:nvCxnSpPr>
          <p:cNvPr id="6" name="Прямая соединительная линия 10"/>
          <p:cNvCxnSpPr/>
          <p:nvPr/>
        </p:nvCxnSpPr>
        <p:spPr>
          <a:xfrm rot="10800000">
            <a:off x="6469063" y="9525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9"/>
          <p:cNvCxnSpPr/>
          <p:nvPr/>
        </p:nvCxnSpPr>
        <p:spPr>
          <a:xfrm flipV="1"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/>
          <a:lstStyle>
            <a:lvl1pPr marL="0" algn="l">
              <a:buNone/>
              <a:defRPr sz="3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>
          <a:xfrm>
            <a:off x="6956425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5D94F-8162-46AD-934D-9EF722E17A13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5" y="6481763"/>
            <a:ext cx="4260850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0263" y="809625"/>
            <a:ext cx="503237" cy="3000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AB6776-DD67-4356-928A-33A5CE0A4E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15BE9-7008-4C51-A598-D6B1165B2256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5768FF-FEF8-4B3C-AD6F-9C5D08B71F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075" y="6481763"/>
            <a:ext cx="2130425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7CFF8F-839F-44FD-B3FB-42ADB06C9576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6085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838" y="6483350"/>
            <a:ext cx="503237" cy="3016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B32E8F68-0615-465E-A633-B0DBEFB34C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F18EC-4BAE-48C2-96B3-5C324F159F6D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4F9ED4-70C4-4D4B-909E-E1647D7281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53848-9C73-4015-A586-FB9EF30B2A87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EA055-907C-4662-AA10-C1BE7EBBBE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563" y="6556375"/>
            <a:ext cx="21336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CC259821-DA0C-4FAB-BB1A-E663E64797B6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063" y="6556375"/>
            <a:ext cx="51435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5" y="6556375"/>
            <a:ext cx="503238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F5619162-D36A-4ADB-87A1-632F9A0AFC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700" y="6556375"/>
            <a:ext cx="210185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103172F2-3ACF-4A43-AD45-0BE57EBB350D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69988" y="6557963"/>
            <a:ext cx="4948237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6900" y="6556375"/>
            <a:ext cx="366713" cy="301625"/>
          </a:xfrm>
        </p:spPr>
        <p:txBody>
          <a:bodyPr/>
          <a:lstStyle>
            <a:lvl1pPr algn="ctr">
              <a:defRPr sz="900"/>
            </a:lvl1pPr>
          </a:lstStyle>
          <a:p>
            <a:pPr>
              <a:defRPr/>
            </a:pPr>
            <a:fld id="{7484B8B2-A2FB-441B-B49A-859194608A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6350" y="14288"/>
            <a:ext cx="9131300" cy="6837362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882775"/>
            <a:ext cx="8229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075" y="6481763"/>
            <a:ext cx="2133600" cy="3016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F77E3D0-F0B7-4768-A540-B3F384B14D29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16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7" cy="3016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280049A-F301-4806-AD5F-E8FF8EC79F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1" r:id="rId4"/>
    <p:sldLayoutId id="2147483675" r:id="rId5"/>
    <p:sldLayoutId id="2147483670" r:id="rId6"/>
    <p:sldLayoutId id="2147483669" r:id="rId7"/>
    <p:sldLayoutId id="2147483676" r:id="rId8"/>
    <p:sldLayoutId id="2147483677" r:id="rId9"/>
    <p:sldLayoutId id="2147483668" r:id="rId10"/>
    <p:sldLayoutId id="2147483667" r:id="rId11"/>
  </p:sldLayoutIdLst>
  <p:txStyles>
    <p:titleStyle>
      <a:lvl1pPr marL="484188" indent="-484188" algn="l" rtl="0" eaLnBrk="0" fontAlgn="base" hangingPunct="0">
        <a:spcBef>
          <a:spcPct val="0"/>
        </a:spcBef>
        <a:spcAft>
          <a:spcPct val="0"/>
        </a:spcAft>
        <a:defRPr sz="4200" kern="1200">
          <a:ln w="6350">
            <a:solidFill>
              <a:schemeClr val="accent1">
                <a:shade val="43000"/>
              </a:schemeClr>
            </a:solidFill>
          </a:ln>
          <a:solidFill>
            <a:srgbClr val="99F166"/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99F166"/>
          </a:solidFill>
          <a:latin typeface="Century Gothic" pitchFamily="34" charset="0"/>
        </a:defRPr>
      </a:lvl2pPr>
      <a:lvl3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99F166"/>
          </a:solidFill>
          <a:latin typeface="Century Gothic" pitchFamily="34" charset="0"/>
        </a:defRPr>
      </a:lvl3pPr>
      <a:lvl4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99F166"/>
          </a:solidFill>
          <a:latin typeface="Century Gothic" pitchFamily="34" charset="0"/>
        </a:defRPr>
      </a:lvl4pPr>
      <a:lvl5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99F166"/>
          </a:solidFill>
          <a:latin typeface="Century Gothic" pitchFamily="34" charset="0"/>
        </a:defRPr>
      </a:lvl5pPr>
      <a:lvl6pPr marL="941388" algn="l" rtl="0" fontAlgn="base">
        <a:spcBef>
          <a:spcPct val="0"/>
        </a:spcBef>
        <a:spcAft>
          <a:spcPct val="0"/>
        </a:spcAft>
        <a:defRPr sz="4200">
          <a:solidFill>
            <a:srgbClr val="99F166"/>
          </a:solidFill>
          <a:latin typeface="Century Gothic" pitchFamily="34" charset="0"/>
        </a:defRPr>
      </a:lvl6pPr>
      <a:lvl7pPr marL="1398588" algn="l" rtl="0" fontAlgn="base">
        <a:spcBef>
          <a:spcPct val="0"/>
        </a:spcBef>
        <a:spcAft>
          <a:spcPct val="0"/>
        </a:spcAft>
        <a:defRPr sz="4200">
          <a:solidFill>
            <a:srgbClr val="99F166"/>
          </a:solidFill>
          <a:latin typeface="Century Gothic" pitchFamily="34" charset="0"/>
        </a:defRPr>
      </a:lvl7pPr>
      <a:lvl8pPr marL="1855788" algn="l" rtl="0" fontAlgn="base">
        <a:spcBef>
          <a:spcPct val="0"/>
        </a:spcBef>
        <a:spcAft>
          <a:spcPct val="0"/>
        </a:spcAft>
        <a:defRPr sz="4200">
          <a:solidFill>
            <a:srgbClr val="99F166"/>
          </a:solidFill>
          <a:latin typeface="Century Gothic" pitchFamily="34" charset="0"/>
        </a:defRPr>
      </a:lvl8pPr>
      <a:lvl9pPr marL="2312988" algn="l" rtl="0" fontAlgn="base">
        <a:spcBef>
          <a:spcPct val="0"/>
        </a:spcBef>
        <a:spcAft>
          <a:spcPct val="0"/>
        </a:spcAft>
        <a:defRPr sz="4200">
          <a:solidFill>
            <a:srgbClr val="99F166"/>
          </a:solidFill>
          <a:latin typeface="Century Gothic" pitchFamily="34" charset="0"/>
        </a:defRPr>
      </a:lvl9pPr>
    </p:titleStyle>
    <p:bodyStyle>
      <a:lvl1pPr marL="447675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itchFamily="34" charset="0"/>
        <a:buChar char="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eaLnBrk="0" fontAlgn="base" hangingPunct="0">
        <a:spcBef>
          <a:spcPct val="20000"/>
        </a:spcBef>
        <a:spcAft>
          <a:spcPct val="0"/>
        </a:spcAft>
        <a:buClr>
          <a:srgbClr val="ABDE91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813" y="2565400"/>
            <a:ext cx="6264275" cy="279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827088" y="333375"/>
            <a:ext cx="7691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00"/>
                </a:solidFill>
              </a:rPr>
              <a:t>МБДОУ «Детский сад компенсирующего вида №48 «Вини-Пух»</a:t>
            </a: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2268538" y="1484313"/>
            <a:ext cx="49022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chemeClr val="accent2"/>
                </a:solidFill>
              </a:rPr>
              <a:t>Развивающие игры</a:t>
            </a:r>
          </a:p>
          <a:p>
            <a:pPr algn="ctr"/>
            <a:r>
              <a:rPr lang="ru-RU" sz="2800" b="1">
                <a:solidFill>
                  <a:schemeClr val="accent2"/>
                </a:solidFill>
              </a:rPr>
              <a:t> и пособия своими руками</a:t>
            </a:r>
          </a:p>
        </p:txBody>
      </p:sp>
      <p:sp>
        <p:nvSpPr>
          <p:cNvPr id="13319" name="Rectangle 7"/>
          <p:cNvSpPr>
            <a:spLocks noGrp="1"/>
          </p:cNvSpPr>
          <p:nvPr>
            <p:ph type="title" idx="4294967295"/>
          </p:nvPr>
        </p:nvSpPr>
        <p:spPr bwMode="auto">
          <a:xfrm>
            <a:off x="2268538" y="5516563"/>
            <a:ext cx="6249987" cy="606425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r"/>
            <a:r>
              <a:rPr lang="ru-RU" sz="180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Подготовил учитель-дефектолог</a:t>
            </a:r>
            <a:br>
              <a:rPr lang="ru-RU" sz="180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</a:br>
            <a:r>
              <a:rPr lang="ru-RU" sz="180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высшей квалификационной категории</a:t>
            </a:r>
            <a:br>
              <a:rPr lang="ru-RU" sz="180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</a:br>
            <a:r>
              <a:rPr lang="ru-RU" sz="180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Хуснулгатина Рания Габдульбаровна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DSCN5554"/>
          <p:cNvPicPr>
            <a:picLocks noChangeAspect="1" noChangeArrowheads="1"/>
          </p:cNvPicPr>
          <p:nvPr/>
        </p:nvPicPr>
        <p:blipFill>
          <a:blip r:embed="rId2"/>
          <a:srcRect t="4782" b="11530"/>
          <a:stretch>
            <a:fillRect/>
          </a:stretch>
        </p:blipFill>
        <p:spPr bwMode="auto">
          <a:xfrm>
            <a:off x="5508625" y="2997200"/>
            <a:ext cx="3429000" cy="2459038"/>
          </a:xfrm>
          <a:prstGeom prst="rect">
            <a:avLst/>
          </a:prstGeom>
          <a:noFill/>
          <a:ln w="60325" cmpd="tri">
            <a:solidFill>
              <a:srgbClr val="FFFF00"/>
            </a:solidFill>
            <a:prstDash val="sysDash"/>
            <a:miter lim="800000"/>
            <a:headEnd/>
            <a:tailEnd/>
          </a:ln>
        </p:spPr>
      </p:pic>
      <p:pic>
        <p:nvPicPr>
          <p:cNvPr id="22531" name="Picture 2" descr="DSCN562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4075" y="1341438"/>
            <a:ext cx="3181350" cy="2376487"/>
          </a:xfrm>
          <a:prstGeom prst="rect">
            <a:avLst/>
          </a:prstGeom>
          <a:noFill/>
          <a:ln w="60325">
            <a:solidFill>
              <a:srgbClr val="FFFF00"/>
            </a:solidFill>
            <a:prstDash val="lgDashDotDot"/>
            <a:miter lim="800000"/>
            <a:headEnd/>
            <a:tailEnd/>
          </a:ln>
        </p:spPr>
      </p:pic>
      <p:pic>
        <p:nvPicPr>
          <p:cNvPr id="22532" name="Picture 3" descr="DSCN562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3" y="3860800"/>
            <a:ext cx="3451225" cy="2586038"/>
          </a:xfrm>
          <a:prstGeom prst="rect">
            <a:avLst/>
          </a:prstGeom>
          <a:noFill/>
          <a:ln w="60325">
            <a:solidFill>
              <a:srgbClr val="FFC000"/>
            </a:solidFill>
            <a:prstDash val="lgDashDotDot"/>
            <a:miter lim="800000"/>
            <a:headEnd/>
            <a:tailEnd/>
          </a:ln>
        </p:spPr>
      </p:pic>
      <p:sp>
        <p:nvSpPr>
          <p:cNvPr id="22533" name="Rectangle 6"/>
          <p:cNvSpPr>
            <a:spLocks/>
          </p:cNvSpPr>
          <p:nvPr/>
        </p:nvSpPr>
        <p:spPr bwMode="auto">
          <a:xfrm>
            <a:off x="-612775" y="2205038"/>
            <a:ext cx="25209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382588" algn="r" eaLnBrk="0" hangingPunct="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ru-RU">
                <a:solidFill>
                  <a:srgbClr val="FFFF00"/>
                </a:solidFill>
              </a:rPr>
              <a:t>«Звонкие колокольчики»</a:t>
            </a:r>
          </a:p>
        </p:txBody>
      </p:sp>
      <p:sp>
        <p:nvSpPr>
          <p:cNvPr id="22534" name="Rectangle 7"/>
          <p:cNvSpPr>
            <a:spLocks/>
          </p:cNvSpPr>
          <p:nvPr/>
        </p:nvSpPr>
        <p:spPr bwMode="auto">
          <a:xfrm>
            <a:off x="827088" y="6453188"/>
            <a:ext cx="3744912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382588" algn="ctr" eaLnBrk="0" hangingPunct="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ru-RU">
                <a:solidFill>
                  <a:srgbClr val="FFFF00"/>
                </a:solidFill>
              </a:rPr>
              <a:t>«Найди по звуку»</a:t>
            </a:r>
          </a:p>
        </p:txBody>
      </p:sp>
      <p:sp>
        <p:nvSpPr>
          <p:cNvPr id="22535" name="Rectangle 8"/>
          <p:cNvSpPr>
            <a:spLocks noChangeArrowheads="1"/>
          </p:cNvSpPr>
          <p:nvPr/>
        </p:nvSpPr>
        <p:spPr bwMode="auto">
          <a:xfrm>
            <a:off x="611188" y="312738"/>
            <a:ext cx="80645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53975" algn="ctr"/>
            <a:r>
              <a:rPr lang="ru-RU" sz="3200">
                <a:solidFill>
                  <a:srgbClr val="FFFF00"/>
                </a:solidFill>
              </a:rPr>
              <a:t> </a:t>
            </a:r>
            <a:r>
              <a:rPr lang="ru-RU" sz="3200" b="1">
                <a:solidFill>
                  <a:schemeClr val="accent2"/>
                </a:solidFill>
              </a:rPr>
              <a:t>Игры и пособия на развитие слухового восприятия</a:t>
            </a:r>
            <a:endParaRPr lang="ru-RU" sz="3200" b="1" u="sng">
              <a:solidFill>
                <a:schemeClr val="accent2"/>
              </a:solidFill>
            </a:endParaRPr>
          </a:p>
        </p:txBody>
      </p:sp>
      <p:sp>
        <p:nvSpPr>
          <p:cNvPr id="22536" name="Rectangle 9"/>
          <p:cNvSpPr>
            <a:spLocks noChangeArrowheads="1"/>
          </p:cNvSpPr>
          <p:nvPr/>
        </p:nvSpPr>
        <p:spPr bwMode="auto">
          <a:xfrm>
            <a:off x="5940425" y="5589588"/>
            <a:ext cx="24241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ru-RU">
                <a:solidFill>
                  <a:srgbClr val="FFFF00"/>
                </a:solidFill>
              </a:rPr>
              <a:t>«Звучащее ведро»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Текст 2"/>
          <p:cNvSpPr>
            <a:spLocks noGrp="1"/>
          </p:cNvSpPr>
          <p:nvPr>
            <p:ph type="body" idx="1"/>
          </p:nvPr>
        </p:nvSpPr>
        <p:spPr>
          <a:xfrm>
            <a:off x="468313" y="1557338"/>
            <a:ext cx="7834312" cy="4867275"/>
          </a:xfrm>
        </p:spPr>
        <p:txBody>
          <a:bodyPr/>
          <a:lstStyle/>
          <a:p>
            <a:pPr marL="225425" indent="-171450" algn="ctr" eaLnBrk="1" hangingPunct="1">
              <a:lnSpc>
                <a:spcPct val="80000"/>
              </a:lnSpc>
              <a:buClr>
                <a:srgbClr val="C00000"/>
              </a:buClr>
              <a:buFont typeface="Wingdings" pitchFamily="2" charset="2"/>
              <a:buNone/>
            </a:pPr>
            <a:r>
              <a:rPr lang="ru-RU" sz="3200" b="1" smtClean="0">
                <a:solidFill>
                  <a:schemeClr val="accent2"/>
                </a:solidFill>
                <a:latin typeface="Arial" charset="0"/>
              </a:rPr>
              <a:t>Игры и пособия </a:t>
            </a:r>
          </a:p>
          <a:p>
            <a:pPr marL="225425" indent="-171450" algn="ctr" eaLnBrk="1" hangingPunct="1">
              <a:lnSpc>
                <a:spcPct val="80000"/>
              </a:lnSpc>
              <a:buClr>
                <a:srgbClr val="C00000"/>
              </a:buClr>
              <a:buFont typeface="Wingdings" pitchFamily="2" charset="2"/>
              <a:buNone/>
            </a:pPr>
            <a:r>
              <a:rPr lang="ru-RU" sz="3200" b="1" smtClean="0">
                <a:solidFill>
                  <a:schemeClr val="accent2"/>
                </a:solidFill>
                <a:latin typeface="Arial" charset="0"/>
              </a:rPr>
              <a:t>на развитие обоняния</a:t>
            </a:r>
          </a:p>
          <a:p>
            <a:pPr marL="225425" indent="-171450" eaLnBrk="1" hangingPunct="1">
              <a:lnSpc>
                <a:spcPct val="80000"/>
              </a:lnSpc>
              <a:buClr>
                <a:srgbClr val="C00000"/>
              </a:buClr>
              <a:buFont typeface="Wingdings" pitchFamily="2" charset="2"/>
              <a:buChar char="v"/>
            </a:pPr>
            <a:endParaRPr lang="ru-RU" sz="3200" smtClean="0">
              <a:solidFill>
                <a:schemeClr val="accent2"/>
              </a:solidFill>
              <a:latin typeface="Arial" charset="0"/>
            </a:endParaRPr>
          </a:p>
          <a:p>
            <a:pPr marL="225425" indent="-171450" eaLnBrk="1" hangingPunct="1">
              <a:lnSpc>
                <a:spcPct val="80000"/>
              </a:lnSpc>
              <a:buClr>
                <a:srgbClr val="C00000"/>
              </a:buClr>
              <a:buFont typeface="Wingdings" pitchFamily="2" charset="2"/>
              <a:buChar char="v"/>
            </a:pPr>
            <a:endParaRPr lang="ru-RU" sz="3200" smtClean="0">
              <a:solidFill>
                <a:schemeClr val="accent2"/>
              </a:solidFill>
              <a:latin typeface="Arial" charset="0"/>
            </a:endParaRPr>
          </a:p>
          <a:p>
            <a:pPr marL="225425" indent="-171450" eaLnBrk="1" hangingPunct="1">
              <a:lnSpc>
                <a:spcPct val="80000"/>
              </a:lnSpc>
              <a:buClr>
                <a:srgbClr val="C00000"/>
              </a:buClr>
              <a:buFont typeface="Wingdings" pitchFamily="2" charset="2"/>
              <a:buChar char="v"/>
            </a:pPr>
            <a:endParaRPr lang="ru-RU" sz="2400" smtClean="0">
              <a:solidFill>
                <a:schemeClr val="accent2"/>
              </a:solidFill>
              <a:latin typeface="Arial" charset="0"/>
            </a:endParaRPr>
          </a:p>
          <a:p>
            <a:pPr marL="225425" indent="-171450" eaLnBrk="1" hangingPunct="1">
              <a:lnSpc>
                <a:spcPct val="80000"/>
              </a:lnSpc>
              <a:buClr>
                <a:srgbClr val="C00000"/>
              </a:buClr>
              <a:buFont typeface="Wingdings" pitchFamily="2" charset="2"/>
              <a:buChar char="v"/>
            </a:pPr>
            <a:r>
              <a:rPr lang="ru-RU" sz="2400" smtClean="0">
                <a:solidFill>
                  <a:schemeClr val="accent2"/>
                </a:solidFill>
                <a:latin typeface="Arial" charset="0"/>
              </a:rPr>
              <a:t> Цель:</a:t>
            </a:r>
            <a:r>
              <a:rPr lang="ru-RU" sz="2400" smtClean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ru-RU" sz="2400" smtClean="0">
                <a:solidFill>
                  <a:srgbClr val="FFFF00"/>
                </a:solidFill>
                <a:latin typeface="Arial" charset="0"/>
              </a:rPr>
              <a:t>Развивать обонятельные ощущения, учить различать  приятные и неприятные запахи, определять их принадлежность и обозначать в слове.</a:t>
            </a:r>
          </a:p>
          <a:p>
            <a:pPr marL="225425" indent="-171450" eaLnBrk="1" hangingPunct="1">
              <a:lnSpc>
                <a:spcPct val="80000"/>
              </a:lnSpc>
            </a:pPr>
            <a:endParaRPr lang="ru-RU" sz="2400" smtClean="0">
              <a:solidFill>
                <a:srgbClr val="FFFF00"/>
              </a:solidFill>
            </a:endParaRPr>
          </a:p>
          <a:p>
            <a:pPr marL="225425" indent="-171450" eaLnBrk="1" hangingPunct="1">
              <a:lnSpc>
                <a:spcPct val="80000"/>
              </a:lnSpc>
            </a:pPr>
            <a:endParaRPr lang="ru-RU" sz="80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DSCN5562"/>
          <p:cNvPicPr>
            <a:picLocks noChangeAspect="1" noChangeArrowheads="1"/>
          </p:cNvPicPr>
          <p:nvPr/>
        </p:nvPicPr>
        <p:blipFill>
          <a:blip r:embed="rId2"/>
          <a:srcRect l="12920" r="9569"/>
          <a:stretch>
            <a:fillRect/>
          </a:stretch>
        </p:blipFill>
        <p:spPr bwMode="auto">
          <a:xfrm>
            <a:off x="755650" y="1412875"/>
            <a:ext cx="3527425" cy="3413125"/>
          </a:xfrm>
          <a:prstGeom prst="rect">
            <a:avLst/>
          </a:prstGeom>
          <a:noFill/>
          <a:ln w="60325">
            <a:solidFill>
              <a:srgbClr val="FFC000"/>
            </a:solidFill>
            <a:prstDash val="lgDashDot"/>
            <a:miter lim="800000"/>
            <a:headEnd/>
            <a:tailEnd/>
          </a:ln>
        </p:spPr>
      </p:pic>
      <p:pic>
        <p:nvPicPr>
          <p:cNvPr id="24579" name="Picture 3" descr="DSCN5563"/>
          <p:cNvPicPr>
            <a:picLocks noChangeAspect="1" noChangeArrowheads="1"/>
          </p:cNvPicPr>
          <p:nvPr/>
        </p:nvPicPr>
        <p:blipFill>
          <a:blip r:embed="rId3"/>
          <a:srcRect l="10001" r="12000"/>
          <a:stretch>
            <a:fillRect/>
          </a:stretch>
        </p:blipFill>
        <p:spPr bwMode="auto">
          <a:xfrm>
            <a:off x="5148263" y="2276475"/>
            <a:ext cx="3311525" cy="3184525"/>
          </a:xfrm>
          <a:prstGeom prst="rect">
            <a:avLst/>
          </a:prstGeom>
          <a:noFill/>
          <a:ln w="60325">
            <a:solidFill>
              <a:srgbClr val="FFC000"/>
            </a:solidFill>
            <a:prstDash val="lgDashDot"/>
            <a:miter lim="800000"/>
            <a:headEnd/>
            <a:tailEnd/>
          </a:ln>
        </p:spPr>
      </p:pic>
      <p:sp>
        <p:nvSpPr>
          <p:cNvPr id="24580" name="Rectangle 5"/>
          <p:cNvSpPr>
            <a:spLocks/>
          </p:cNvSpPr>
          <p:nvPr/>
        </p:nvSpPr>
        <p:spPr bwMode="auto">
          <a:xfrm>
            <a:off x="1547813" y="549275"/>
            <a:ext cx="6192837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382588" algn="ctr" eaLnBrk="0" hangingPunct="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ru-RU" sz="3000" b="1">
                <a:solidFill>
                  <a:schemeClr val="accent2"/>
                </a:solidFill>
              </a:rPr>
              <a:t>Игры на развитие обоняния</a:t>
            </a:r>
          </a:p>
        </p:txBody>
      </p:sp>
      <p:sp>
        <p:nvSpPr>
          <p:cNvPr id="24581" name="Rectangle 6"/>
          <p:cNvSpPr>
            <a:spLocks/>
          </p:cNvSpPr>
          <p:nvPr/>
        </p:nvSpPr>
        <p:spPr bwMode="auto">
          <a:xfrm>
            <a:off x="5435600" y="5805488"/>
            <a:ext cx="280828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382588" algn="ctr" eaLnBrk="0" hangingPunct="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ru-RU">
                <a:solidFill>
                  <a:srgbClr val="FFFF00"/>
                </a:solidFill>
              </a:rPr>
              <a:t>Ароманабор </a:t>
            </a:r>
          </a:p>
          <a:p>
            <a:pPr marL="447675" indent="-382588" algn="ctr" eaLnBrk="0" hangingPunct="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ru-RU">
                <a:solidFill>
                  <a:srgbClr val="FFFF00"/>
                </a:solidFill>
              </a:rPr>
              <a:t>«Запахи леса»</a:t>
            </a:r>
          </a:p>
        </p:txBody>
      </p:sp>
      <p:sp>
        <p:nvSpPr>
          <p:cNvPr id="24582" name="Rectangle 7"/>
          <p:cNvSpPr>
            <a:spLocks/>
          </p:cNvSpPr>
          <p:nvPr/>
        </p:nvSpPr>
        <p:spPr bwMode="auto">
          <a:xfrm>
            <a:off x="971550" y="5157788"/>
            <a:ext cx="280828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382588" algn="ctr" eaLnBrk="0" hangingPunct="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ru-RU">
                <a:solidFill>
                  <a:srgbClr val="FFFF00"/>
                </a:solidFill>
              </a:rPr>
              <a:t>Ароманабор</a:t>
            </a:r>
          </a:p>
          <a:p>
            <a:pPr marL="447675" indent="-382588" eaLnBrk="0" hangingPunct="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ru-RU">
                <a:solidFill>
                  <a:srgbClr val="FFFF00"/>
                </a:solidFill>
              </a:rPr>
              <a:t>«Бытовые запахи»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5"/>
          <p:cNvSpPr>
            <a:spLocks/>
          </p:cNvSpPr>
          <p:nvPr/>
        </p:nvSpPr>
        <p:spPr bwMode="auto">
          <a:xfrm>
            <a:off x="468313" y="1557338"/>
            <a:ext cx="7991475" cy="316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382588" eaLnBrk="0" hangingPunct="0">
              <a:lnSpc>
                <a:spcPct val="90000"/>
              </a:lnSpc>
              <a:spcBef>
                <a:spcPct val="20000"/>
              </a:spcBef>
              <a:buClr>
                <a:srgbClr val="9D2337"/>
              </a:buClr>
              <a:buFont typeface="Wingdings" pitchFamily="2" charset="2"/>
              <a:buChar char="v"/>
            </a:pPr>
            <a:r>
              <a:rPr lang="ru-RU">
                <a:solidFill>
                  <a:schemeClr val="accent2"/>
                </a:solidFill>
              </a:rPr>
              <a:t> </a:t>
            </a:r>
            <a:r>
              <a:rPr lang="ru-RU" sz="2400">
                <a:solidFill>
                  <a:srgbClr val="FFFF00"/>
                </a:solidFill>
              </a:rPr>
              <a:t>Детские игры своими руками делать несложно, главное немного свободного времени и желание. Зато ребенок по достоинству оценит старания родителей и сразу опробует новую игру. Каждая игра- это общение ребенка с взрослым. Доброжелательность, поддержка, радостная обстановка выдумки и фантазии – только в этом случае игры будут полезны для развития малыша</a:t>
            </a:r>
            <a:r>
              <a:rPr lang="ru-RU" sz="3000">
                <a:solidFill>
                  <a:schemeClr val="accent2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Содержимое 2"/>
          <p:cNvSpPr>
            <a:spLocks noGrp="1"/>
          </p:cNvSpPr>
          <p:nvPr>
            <p:ph idx="1"/>
          </p:nvPr>
        </p:nvSpPr>
        <p:spPr>
          <a:xfrm>
            <a:off x="468313" y="908050"/>
            <a:ext cx="8135937" cy="5257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endParaRPr lang="ru-RU" sz="2300" smtClean="0"/>
          </a:p>
          <a:p>
            <a:pPr eaLnBrk="1" hangingPunct="1">
              <a:lnSpc>
                <a:spcPct val="80000"/>
              </a:lnSpc>
              <a:buClr>
                <a:srgbClr val="C00000"/>
              </a:buClr>
              <a:buFont typeface="Wingdings" pitchFamily="2" charset="2"/>
              <a:buChar char="v"/>
            </a:pPr>
            <a:r>
              <a:rPr lang="ru-RU" sz="2800" smtClean="0">
                <a:solidFill>
                  <a:srgbClr val="FFFF00"/>
                </a:solidFill>
                <a:latin typeface="Arial" charset="0"/>
              </a:rPr>
              <a:t>Значение сенсорного развития в дошкольном возрасте трудно переоценить, именно этот возраст наиболее благоприятен для совершенствования деятельности органов чувств, накопление представлений об окружающем мире. Для ребенка с нарушением зрения важно, чтобы окружающий мир был обогащен развивающей предметной средой, подобраны игровые пособия, стимулирующие осязательные, слуховые, обонятельные ощущения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Текст 2"/>
          <p:cNvSpPr>
            <a:spLocks noGrp="1"/>
          </p:cNvSpPr>
          <p:nvPr>
            <p:ph type="body" idx="1"/>
          </p:nvPr>
        </p:nvSpPr>
        <p:spPr>
          <a:xfrm>
            <a:off x="395288" y="908050"/>
            <a:ext cx="7834312" cy="5113338"/>
          </a:xfrm>
        </p:spPr>
        <p:txBody>
          <a:bodyPr/>
          <a:lstStyle/>
          <a:p>
            <a:pPr marL="53975" eaLnBrk="1" hangingPunct="1">
              <a:lnSpc>
                <a:spcPct val="90000"/>
              </a:lnSpc>
            </a:pPr>
            <a:endParaRPr lang="ru-RU" sz="1600" smtClean="0">
              <a:solidFill>
                <a:srgbClr val="FFFFFF"/>
              </a:solidFill>
            </a:endParaRPr>
          </a:p>
          <a:p>
            <a:pPr marL="53975" eaLnBrk="1" hangingPunct="1">
              <a:lnSpc>
                <a:spcPct val="90000"/>
              </a:lnSpc>
              <a:buClr>
                <a:srgbClr val="C00000"/>
              </a:buClr>
              <a:buFont typeface="Wingdings" pitchFamily="2" charset="2"/>
              <a:buChar char="v"/>
            </a:pPr>
            <a:r>
              <a:rPr lang="ru-RU" sz="1600" smtClean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2800" smtClean="0">
                <a:solidFill>
                  <a:srgbClr val="FFFF00"/>
                </a:solidFill>
                <a:latin typeface="Arial" charset="0"/>
              </a:rPr>
              <a:t>Такие игровые пособия можно изготовить самими родителями. Успех и достоинство развивающих игр, изготовленных «своими руками», в том, что они не требуют дорогостоящих материалов, их можно сделать из того, что всегда «под руками». А дети очень любят играть в такие игры. Дефектологами нашего детского сада разработаны и систематизированы развивающие игры и пособия по сенсорному развитию дошкольников. Некоторые из них мы предоставляем вниманию родителей.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indent="0" algn="ctr"/>
            <a:r>
              <a:rPr lang="ru-RU" b="1" smtClean="0">
                <a:ln>
                  <a:noFill/>
                </a:ln>
                <a:solidFill>
                  <a:schemeClr val="accent2"/>
                </a:solidFill>
                <a:effectLst/>
              </a:rPr>
              <a:t>Игры и пособия на</a:t>
            </a:r>
            <a:r>
              <a:rPr lang="ru-RU" b="1" smtClean="0">
                <a:ln>
                  <a:noFill/>
                </a:ln>
                <a:solidFill>
                  <a:schemeClr val="accent2"/>
                </a:solidFill>
                <a:effectLst/>
                <a:latin typeface="Arial" charset="0"/>
              </a:rPr>
              <a:t> </a:t>
            </a:r>
            <a:r>
              <a:rPr lang="ru-RU" b="1" smtClean="0">
                <a:ln>
                  <a:noFill/>
                </a:ln>
                <a:solidFill>
                  <a:schemeClr val="accent2"/>
                </a:solidFill>
                <a:effectLst/>
              </a:rPr>
              <a:t>развитие осязания</a:t>
            </a:r>
          </a:p>
        </p:txBody>
      </p:sp>
      <p:sp>
        <p:nvSpPr>
          <p:cNvPr id="16387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buClr>
                <a:srgbClr val="C00000"/>
              </a:buClr>
              <a:buFont typeface="Wingdings" pitchFamily="2" charset="2"/>
              <a:buChar char="v"/>
            </a:pPr>
            <a:r>
              <a:rPr lang="ru-RU" sz="2800" smtClean="0">
                <a:solidFill>
                  <a:schemeClr val="accent2"/>
                </a:solidFill>
                <a:latin typeface="Arial" charset="0"/>
              </a:rPr>
              <a:t>Цель:</a:t>
            </a:r>
            <a:r>
              <a:rPr lang="ru-RU" sz="2800" smtClean="0">
                <a:solidFill>
                  <a:srgbClr val="FFFF00"/>
                </a:solidFill>
                <a:latin typeface="Arial" charset="0"/>
              </a:rPr>
              <a:t> Развивать тактильную чувствительность, умение различать с помощью осязания( на ощупь) величину, форму предмета, характер поверхности (пушистая, колючая, гладкая, шероховатая, мягкая); развивать температурные ощущения (холодный, теплый). Обучать приемам  осязательного обследования предметов и их рельефных изображений.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0"/>
          <p:cNvSpPr>
            <a:spLocks noGrp="1"/>
          </p:cNvSpPr>
          <p:nvPr>
            <p:ph type="body" idx="4294967295"/>
          </p:nvPr>
        </p:nvSpPr>
        <p:spPr>
          <a:xfrm>
            <a:off x="900113" y="3500438"/>
            <a:ext cx="2232025" cy="504825"/>
          </a:xfrm>
        </p:spPr>
        <p:txBody>
          <a:bodyPr/>
          <a:lstStyle/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ru-RU" sz="2100" smtClean="0">
                <a:solidFill>
                  <a:srgbClr val="FFFF00"/>
                </a:solidFill>
                <a:latin typeface="Arial" charset="0"/>
              </a:rPr>
              <a:t>«Где я живу?»</a:t>
            </a:r>
          </a:p>
        </p:txBody>
      </p:sp>
      <p:pic>
        <p:nvPicPr>
          <p:cNvPr id="17411" name="Picture 1" descr="DSCN555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268413"/>
            <a:ext cx="3438525" cy="2090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2" descr="DSCN559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2363" y="2205038"/>
            <a:ext cx="3695700" cy="278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3" descr="DSCN561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4213" y="3933825"/>
            <a:ext cx="2990850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4" name="Rectangle 24"/>
          <p:cNvSpPr>
            <a:spLocks/>
          </p:cNvSpPr>
          <p:nvPr/>
        </p:nvSpPr>
        <p:spPr bwMode="auto">
          <a:xfrm>
            <a:off x="1403350" y="188913"/>
            <a:ext cx="64008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382588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"/>
            </a:pPr>
            <a:endParaRPr lang="ru-RU" sz="3000">
              <a:latin typeface="Century Gothic" pitchFamily="34" charset="0"/>
            </a:endParaRPr>
          </a:p>
        </p:txBody>
      </p:sp>
      <p:sp>
        <p:nvSpPr>
          <p:cNvPr id="17415" name="Rectangle 31"/>
          <p:cNvSpPr>
            <a:spLocks/>
          </p:cNvSpPr>
          <p:nvPr/>
        </p:nvSpPr>
        <p:spPr bwMode="auto">
          <a:xfrm>
            <a:off x="1476375" y="188913"/>
            <a:ext cx="64008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382588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endParaRPr lang="ru-RU" sz="3000">
              <a:latin typeface="Century Gothic" pitchFamily="34" charset="0"/>
            </a:endParaRPr>
          </a:p>
        </p:txBody>
      </p:sp>
      <p:sp>
        <p:nvSpPr>
          <p:cNvPr id="17416" name="Rectangle 41"/>
          <p:cNvSpPr>
            <a:spLocks/>
          </p:cNvSpPr>
          <p:nvPr/>
        </p:nvSpPr>
        <p:spPr bwMode="auto">
          <a:xfrm>
            <a:off x="6084888" y="5229225"/>
            <a:ext cx="223202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382588" eaLnBrk="0" hangingPunct="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ru-RU">
                <a:solidFill>
                  <a:srgbClr val="FFFF00"/>
                </a:solidFill>
              </a:rPr>
              <a:t>«Закрой окошечки»</a:t>
            </a:r>
          </a:p>
        </p:txBody>
      </p:sp>
      <p:sp>
        <p:nvSpPr>
          <p:cNvPr id="17417" name="Rectangle 42"/>
          <p:cNvSpPr>
            <a:spLocks/>
          </p:cNvSpPr>
          <p:nvPr/>
        </p:nvSpPr>
        <p:spPr bwMode="auto">
          <a:xfrm>
            <a:off x="1042988" y="6237288"/>
            <a:ext cx="2232025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382588" eaLnBrk="0" hangingPunct="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ru-RU">
                <a:solidFill>
                  <a:srgbClr val="FFFF00"/>
                </a:solidFill>
              </a:rPr>
              <a:t>«Найди пару»</a:t>
            </a:r>
          </a:p>
        </p:txBody>
      </p:sp>
      <p:sp>
        <p:nvSpPr>
          <p:cNvPr id="17418" name="Rectangle 43"/>
          <p:cNvSpPr>
            <a:spLocks/>
          </p:cNvSpPr>
          <p:nvPr/>
        </p:nvSpPr>
        <p:spPr bwMode="auto">
          <a:xfrm>
            <a:off x="755650" y="404813"/>
            <a:ext cx="7848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382588" algn="ctr" eaLnBrk="0" hangingPunct="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ru-RU" sz="3000">
                <a:solidFill>
                  <a:srgbClr val="FFFF00"/>
                </a:solidFill>
              </a:rPr>
              <a:t> </a:t>
            </a:r>
            <a:r>
              <a:rPr lang="ru-RU" sz="3000" b="1">
                <a:solidFill>
                  <a:schemeClr val="accent2"/>
                </a:solidFill>
              </a:rPr>
              <a:t>Игры и пособия на развитие осязания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" descr="DSCN555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628775"/>
            <a:ext cx="3168650" cy="240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4" descr="DSCN562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825" y="1557338"/>
            <a:ext cx="3486150" cy="260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5" descr="DSCN56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27313" y="3789363"/>
            <a:ext cx="3313112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Rectangle 16"/>
          <p:cNvSpPr>
            <a:spLocks/>
          </p:cNvSpPr>
          <p:nvPr/>
        </p:nvSpPr>
        <p:spPr bwMode="auto">
          <a:xfrm>
            <a:off x="611188" y="404813"/>
            <a:ext cx="78486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382588" algn="ctr" eaLnBrk="0" hangingPunct="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ru-RU" sz="3000">
                <a:solidFill>
                  <a:srgbClr val="FFFF00"/>
                </a:solidFill>
              </a:rPr>
              <a:t> </a:t>
            </a:r>
            <a:r>
              <a:rPr lang="ru-RU" sz="3000" b="1">
                <a:solidFill>
                  <a:schemeClr val="accent2"/>
                </a:solidFill>
              </a:rPr>
              <a:t>Игры и пособия для развития осязания</a:t>
            </a:r>
          </a:p>
        </p:txBody>
      </p:sp>
      <p:sp>
        <p:nvSpPr>
          <p:cNvPr id="18438" name="Rectangle 17"/>
          <p:cNvSpPr>
            <a:spLocks/>
          </p:cNvSpPr>
          <p:nvPr/>
        </p:nvSpPr>
        <p:spPr bwMode="auto">
          <a:xfrm>
            <a:off x="3132138" y="6165850"/>
            <a:ext cx="22320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382588" eaLnBrk="0" hangingPunct="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ru-RU">
                <a:solidFill>
                  <a:srgbClr val="FFFF00"/>
                </a:solidFill>
              </a:rPr>
              <a:t>«Тактильные шарики»</a:t>
            </a:r>
          </a:p>
        </p:txBody>
      </p:sp>
      <p:sp>
        <p:nvSpPr>
          <p:cNvPr id="18439" name="Rectangle 18"/>
          <p:cNvSpPr>
            <a:spLocks/>
          </p:cNvSpPr>
          <p:nvPr/>
        </p:nvSpPr>
        <p:spPr bwMode="auto">
          <a:xfrm rot="10902376" flipV="1">
            <a:off x="2771775" y="2133600"/>
            <a:ext cx="22320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382588" eaLnBrk="0" hangingPunct="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endParaRPr lang="ru-RU" sz="3000"/>
          </a:p>
        </p:txBody>
      </p:sp>
      <p:sp>
        <p:nvSpPr>
          <p:cNvPr id="18440" name="Rectangle 19"/>
          <p:cNvSpPr>
            <a:spLocks/>
          </p:cNvSpPr>
          <p:nvPr/>
        </p:nvSpPr>
        <p:spPr bwMode="auto">
          <a:xfrm>
            <a:off x="5867400" y="4437063"/>
            <a:ext cx="223202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382588" eaLnBrk="0" hangingPunct="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ru-RU">
                <a:solidFill>
                  <a:srgbClr val="FFFF00"/>
                </a:solidFill>
              </a:rPr>
              <a:t>«Найди ящичек»</a:t>
            </a:r>
          </a:p>
        </p:txBody>
      </p:sp>
      <p:sp>
        <p:nvSpPr>
          <p:cNvPr id="18441" name="Rectangle 21"/>
          <p:cNvSpPr>
            <a:spLocks noChangeArrowheads="1"/>
          </p:cNvSpPr>
          <p:nvPr/>
        </p:nvSpPr>
        <p:spPr bwMode="auto">
          <a:xfrm>
            <a:off x="971550" y="4292600"/>
            <a:ext cx="14954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ru-RU">
                <a:solidFill>
                  <a:srgbClr val="FFFF00"/>
                </a:solidFill>
              </a:rPr>
              <a:t>«Пирожки»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SCN55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3644900"/>
            <a:ext cx="3148012" cy="234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4" descr="DSCN562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5963" y="3644900"/>
            <a:ext cx="3146425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6" descr="DSCN562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6463" y="1243013"/>
            <a:ext cx="3313112" cy="227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Rectangle 11"/>
          <p:cNvSpPr>
            <a:spLocks/>
          </p:cNvSpPr>
          <p:nvPr/>
        </p:nvSpPr>
        <p:spPr bwMode="auto">
          <a:xfrm>
            <a:off x="971550" y="6021388"/>
            <a:ext cx="223202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382588" eaLnBrk="0" hangingPunct="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ru-RU">
                <a:solidFill>
                  <a:srgbClr val="FFFF00"/>
                </a:solidFill>
              </a:rPr>
              <a:t>Рельефные кубики</a:t>
            </a:r>
          </a:p>
        </p:txBody>
      </p:sp>
      <p:sp>
        <p:nvSpPr>
          <p:cNvPr id="19462" name="Rectangle 12"/>
          <p:cNvSpPr>
            <a:spLocks/>
          </p:cNvSpPr>
          <p:nvPr/>
        </p:nvSpPr>
        <p:spPr bwMode="auto">
          <a:xfrm>
            <a:off x="6227763" y="6092825"/>
            <a:ext cx="223202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382588" eaLnBrk="0" hangingPunct="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ru-RU">
                <a:solidFill>
                  <a:srgbClr val="FFFF00"/>
                </a:solidFill>
              </a:rPr>
              <a:t>Тактильная дорожка</a:t>
            </a:r>
          </a:p>
        </p:txBody>
      </p:sp>
      <p:sp>
        <p:nvSpPr>
          <p:cNvPr id="19463" name="Rectangle 13"/>
          <p:cNvSpPr>
            <a:spLocks/>
          </p:cNvSpPr>
          <p:nvPr/>
        </p:nvSpPr>
        <p:spPr bwMode="auto">
          <a:xfrm>
            <a:off x="3821113" y="3789363"/>
            <a:ext cx="2232025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382588" eaLnBrk="0" hangingPunct="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ru-RU">
                <a:solidFill>
                  <a:srgbClr val="FFFF00"/>
                </a:solidFill>
              </a:rPr>
              <a:t>Сухой бассейн</a:t>
            </a:r>
          </a:p>
        </p:txBody>
      </p:sp>
      <p:sp>
        <p:nvSpPr>
          <p:cNvPr id="19464" name="Rectangle 14"/>
          <p:cNvSpPr>
            <a:spLocks/>
          </p:cNvSpPr>
          <p:nvPr/>
        </p:nvSpPr>
        <p:spPr bwMode="auto">
          <a:xfrm>
            <a:off x="684213" y="404813"/>
            <a:ext cx="76327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382588" eaLnBrk="0" hangingPunct="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ru-RU" sz="3000">
                <a:solidFill>
                  <a:srgbClr val="FFFF00"/>
                </a:solidFill>
              </a:rPr>
              <a:t> </a:t>
            </a:r>
            <a:r>
              <a:rPr lang="ru-RU" sz="3000">
                <a:solidFill>
                  <a:schemeClr val="accent2"/>
                </a:solidFill>
              </a:rPr>
              <a:t>Игры и пособия для развития осязания</a:t>
            </a:r>
          </a:p>
        </p:txBody>
      </p:sp>
      <p:pic>
        <p:nvPicPr>
          <p:cNvPr id="19465" name="Picture 2" descr="DSCN562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76375" y="1341438"/>
            <a:ext cx="2986088" cy="214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Текст 2"/>
          <p:cNvSpPr>
            <a:spLocks noGrp="1"/>
          </p:cNvSpPr>
          <p:nvPr>
            <p:ph type="body" idx="1"/>
          </p:nvPr>
        </p:nvSpPr>
        <p:spPr>
          <a:xfrm>
            <a:off x="357188" y="1643063"/>
            <a:ext cx="7834312" cy="4081462"/>
          </a:xfrm>
        </p:spPr>
        <p:txBody>
          <a:bodyPr/>
          <a:lstStyle/>
          <a:p>
            <a:pPr marL="53975" eaLnBrk="1" hangingPunct="1"/>
            <a:endParaRPr lang="ru-RU" sz="1600" smtClean="0">
              <a:solidFill>
                <a:srgbClr val="FFFFFF"/>
              </a:solidFill>
            </a:endParaRPr>
          </a:p>
          <a:p>
            <a:pPr marL="53975" eaLnBrk="1" hangingPunct="1"/>
            <a:r>
              <a:rPr lang="ru-RU" sz="1600" smtClean="0">
                <a:solidFill>
                  <a:srgbClr val="FFFFFF"/>
                </a:solidFill>
              </a:rPr>
              <a:t> </a:t>
            </a:r>
          </a:p>
          <a:p>
            <a:pPr marL="53975" eaLnBrk="1" hangingPunct="1"/>
            <a:endParaRPr lang="ru-RU" sz="1600" smtClean="0">
              <a:solidFill>
                <a:srgbClr val="FFFFFF"/>
              </a:solidFill>
            </a:endParaRPr>
          </a:p>
        </p:txBody>
      </p:sp>
      <p:sp>
        <p:nvSpPr>
          <p:cNvPr id="20483" name="Rectangle 4"/>
          <p:cNvSpPr>
            <a:spLocks noChangeArrowheads="1"/>
          </p:cNvSpPr>
          <p:nvPr/>
        </p:nvSpPr>
        <p:spPr bwMode="auto">
          <a:xfrm>
            <a:off x="684213" y="703263"/>
            <a:ext cx="8389937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ru-RU" sz="3200">
                <a:solidFill>
                  <a:srgbClr val="FFFF00"/>
                </a:solidFill>
              </a:rPr>
              <a:t> </a:t>
            </a:r>
            <a:r>
              <a:rPr lang="ru-RU" sz="3200" b="1">
                <a:solidFill>
                  <a:schemeClr val="accent2"/>
                </a:solidFill>
              </a:rPr>
              <a:t>Игры и пособия для развития слухового восприятия</a:t>
            </a:r>
          </a:p>
          <a:p>
            <a:pPr algn="ctr" eaLnBrk="0" hangingPunct="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endParaRPr lang="ru-RU" sz="3200" b="1">
              <a:solidFill>
                <a:schemeClr val="accent2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Clr>
                <a:srgbClr val="C00000"/>
              </a:buClr>
              <a:buSzPct val="80000"/>
              <a:buFont typeface="Wingdings" pitchFamily="2" charset="2"/>
              <a:buChar char="v"/>
            </a:pPr>
            <a:r>
              <a:rPr lang="ru-RU" sz="3200">
                <a:solidFill>
                  <a:srgbClr val="FFFF00"/>
                </a:solidFill>
              </a:rPr>
              <a:t> </a:t>
            </a:r>
            <a:r>
              <a:rPr lang="ru-RU" sz="2400">
                <a:solidFill>
                  <a:schemeClr val="accent2"/>
                </a:solidFill>
              </a:rPr>
              <a:t>Цель:</a:t>
            </a:r>
            <a:r>
              <a:rPr lang="ru-RU" sz="2400">
                <a:solidFill>
                  <a:srgbClr val="FFFF00"/>
                </a:solidFill>
              </a:rPr>
              <a:t> Развивать слуховое внимание, умение различать звучание предметов из разных материалов, узнавать звуки музыкальных инструментов; формировать умение определять  характер звуков (громко-тихо)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380" y="5619477"/>
            <a:ext cx="3929088" cy="561993"/>
          </a:xfrm>
        </p:spPr>
        <p:txBody>
          <a:bodyPr>
            <a:normAutofit fontScale="90000"/>
          </a:bodyPr>
          <a:lstStyle/>
          <a:p>
            <a:pPr indent="0" eaLnBrk="1" fontAlgn="auto" hangingPunct="1">
              <a:spcAft>
                <a:spcPts val="0"/>
              </a:spcAft>
              <a:defRPr/>
            </a:pPr>
            <a:r>
              <a:rPr lang="ru-RU" sz="31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Набор «Узнай звук»</a:t>
            </a:r>
            <a:r>
              <a:rPr lang="ru-RU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endParaRPr lang="ru-RU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pic>
        <p:nvPicPr>
          <p:cNvPr id="21507" name="Picture 2" descr="DSCN5582"/>
          <p:cNvPicPr>
            <a:picLocks noChangeAspect="1" noChangeArrowheads="1"/>
          </p:cNvPicPr>
          <p:nvPr/>
        </p:nvPicPr>
        <p:blipFill>
          <a:blip r:embed="rId2"/>
          <a:srcRect l="18518" r="16667"/>
          <a:stretch>
            <a:fillRect/>
          </a:stretch>
        </p:blipFill>
        <p:spPr bwMode="auto">
          <a:xfrm>
            <a:off x="5292725" y="1484313"/>
            <a:ext cx="3435350" cy="3529012"/>
          </a:xfrm>
          <a:prstGeom prst="rect">
            <a:avLst/>
          </a:prstGeom>
          <a:noFill/>
          <a:ln w="60325" cmpd="thickThin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21508" name="Picture 4" descr="DSCN5701"/>
          <p:cNvPicPr>
            <a:picLocks noChangeAspect="1" noChangeArrowheads="1"/>
          </p:cNvPicPr>
          <p:nvPr/>
        </p:nvPicPr>
        <p:blipFill>
          <a:blip r:embed="rId3"/>
          <a:srcRect l="26041" t="6924" r="27083" b="6502"/>
          <a:stretch>
            <a:fillRect/>
          </a:stretch>
        </p:blipFill>
        <p:spPr bwMode="auto">
          <a:xfrm>
            <a:off x="1042988" y="1557338"/>
            <a:ext cx="3097212" cy="3527425"/>
          </a:xfrm>
          <a:prstGeom prst="rect">
            <a:avLst/>
          </a:prstGeom>
          <a:noFill/>
          <a:ln w="60325" cmpd="thickThin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21509" name="Прямоугольник 6"/>
          <p:cNvSpPr>
            <a:spLocks noChangeArrowheads="1"/>
          </p:cNvSpPr>
          <p:nvPr/>
        </p:nvSpPr>
        <p:spPr bwMode="auto">
          <a:xfrm>
            <a:off x="4143375" y="428625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800">
                <a:latin typeface="Century Gothic" pitchFamily="34" charset="0"/>
              </a:rPr>
              <a:t/>
            </a:r>
            <a:br>
              <a:rPr lang="ru-RU" sz="1800">
                <a:latin typeface="Century Gothic" pitchFamily="34" charset="0"/>
              </a:rPr>
            </a:br>
            <a:endParaRPr lang="ru-RU" sz="1800">
              <a:latin typeface="Century Gothic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5206678" y="5399369"/>
            <a:ext cx="3929089" cy="561993"/>
          </a:xfrm>
          <a:prstGeom prst="rect">
            <a:avLst/>
          </a:prstGeom>
        </p:spPr>
        <p:txBody>
          <a:bodyPr anchor="ctr">
            <a:normAutofit fontScale="750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Пособие «</a:t>
            </a:r>
            <a:r>
              <a:rPr lang="ru-RU" sz="3600" b="1" dirty="0" err="1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Шумелка</a:t>
            </a:r>
            <a:r>
              <a:rPr lang="ru-RU" sz="3600" b="1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»</a:t>
            </a:r>
          </a:p>
        </p:txBody>
      </p:sp>
      <p:sp>
        <p:nvSpPr>
          <p:cNvPr id="21511" name="TextBox 2"/>
          <p:cNvSpPr txBox="1">
            <a:spLocks noChangeArrowheads="1"/>
          </p:cNvSpPr>
          <p:nvPr/>
        </p:nvSpPr>
        <p:spPr bwMode="auto">
          <a:xfrm>
            <a:off x="684213" y="244475"/>
            <a:ext cx="748823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solidFill>
                  <a:srgbClr val="FFFF00"/>
                </a:solidFill>
              </a:rPr>
              <a:t> </a:t>
            </a:r>
            <a:r>
              <a:rPr lang="ru-RU" sz="3200" b="1">
                <a:solidFill>
                  <a:schemeClr val="accent2"/>
                </a:solidFill>
              </a:rPr>
              <a:t>Игры и пособия на развитие слухового восприятия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4E5B6F"/>
    </a:dk1>
    <a:lt1>
      <a:srgbClr val="FFFFFF"/>
    </a:lt1>
    <a:dk2>
      <a:srgbClr val="000000"/>
    </a:dk2>
    <a:lt2>
      <a:srgbClr val="D6ECFF"/>
    </a:lt2>
    <a:accent1>
      <a:srgbClr val="7FD13B"/>
    </a:accent1>
    <a:accent2>
      <a:srgbClr val="EA157A"/>
    </a:accent2>
    <a:accent3>
      <a:srgbClr val="AAAAAA"/>
    </a:accent3>
    <a:accent4>
      <a:srgbClr val="DADADA"/>
    </a:accent4>
    <a:accent5>
      <a:srgbClr val="C0E5AF"/>
    </a:accent5>
    <a:accent6>
      <a:srgbClr val="D4126E"/>
    </a:accent6>
    <a:hlink>
      <a:srgbClr val="EB8803"/>
    </a:hlink>
    <a:folHlink>
      <a:srgbClr val="5F779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522</TotalTime>
  <Words>335</Words>
  <Application>Microsoft Office PowerPoint</Application>
  <PresentationFormat>Экран (4:3)</PresentationFormat>
  <Paragraphs>45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7</vt:i4>
      </vt:variant>
      <vt:variant>
        <vt:lpstr>Заголовки слайдов</vt:lpstr>
      </vt:variant>
      <vt:variant>
        <vt:i4>13</vt:i4>
      </vt:variant>
    </vt:vector>
  </HeadingPairs>
  <TitlesOfParts>
    <vt:vector size="26" baseType="lpstr">
      <vt:lpstr>Arial</vt:lpstr>
      <vt:lpstr>Century Gothic</vt:lpstr>
      <vt:lpstr>Wingdings 2</vt:lpstr>
      <vt:lpstr>Verdana</vt:lpstr>
      <vt:lpstr>Calibri</vt:lpstr>
      <vt:lpstr>Wingdings</vt:lpstr>
      <vt:lpstr>Яркая</vt:lpstr>
      <vt:lpstr>Яркая</vt:lpstr>
      <vt:lpstr>Яркая</vt:lpstr>
      <vt:lpstr>Яркая</vt:lpstr>
      <vt:lpstr>Яркая</vt:lpstr>
      <vt:lpstr>Яркая</vt:lpstr>
      <vt:lpstr>Яркая</vt:lpstr>
      <vt:lpstr>Подготовил учитель-дефектолог высшей квалификационной категории Хуснулгатина Рания Габдульбаровна</vt:lpstr>
      <vt:lpstr>Слайд 2</vt:lpstr>
      <vt:lpstr>Слайд 3</vt:lpstr>
      <vt:lpstr>Игры и пособия на развитие осязания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МБДОУ «Детский сад компенсирующего вида №48  «Винни-Пух»    Развивающие игры  в коррекционной работе со  слепыми и слабовидящими  дошкольниками                                                                       Составила:  учитель - дефектолог                                                                                       I квалификационной категории                                                                                        Хуснулгатина  Р.Г.     </dc:title>
  <dc:creator>Методист</dc:creator>
  <cp:lastModifiedBy>User</cp:lastModifiedBy>
  <cp:revision>35</cp:revision>
  <dcterms:created xsi:type="dcterms:W3CDTF">2011-07-21T10:41:53Z</dcterms:created>
  <dcterms:modified xsi:type="dcterms:W3CDTF">2021-01-15T09:24:28Z</dcterms:modified>
</cp:coreProperties>
</file>